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91" r:id="rId2"/>
    <p:sldId id="292" r:id="rId3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5"/>
      <p:bold r:id="rId6"/>
    </p:embeddedFont>
    <p:embeddedFont>
      <p:font typeface="맑은 고딕" panose="020B0503020000020004" pitchFamily="50" charset="-127"/>
      <p:regular r:id="rId5"/>
      <p:bold r:id="rId6"/>
    </p:embeddedFont>
    <p:embeddedFont>
      <p:font typeface="함초롬바탕" panose="02030604000101010101" pitchFamily="18" charset="-127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E9E"/>
    <a:srgbClr val="FDE3EE"/>
    <a:srgbClr val="F2A4CD"/>
    <a:srgbClr val="FFFFC5"/>
    <a:srgbClr val="FFFEE7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220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font" Target="fonts/font1.fntdata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597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7;p15">
            <a:extLst>
              <a:ext uri="{FF2B5EF4-FFF2-40B4-BE49-F238E27FC236}">
                <a16:creationId xmlns:a16="http://schemas.microsoft.com/office/drawing/2014/main" id="{F28B331D-DDAC-04F8-46A7-F3E14075DA04}"/>
              </a:ext>
            </a:extLst>
          </p:cNvPr>
          <p:cNvSpPr/>
          <p:nvPr/>
        </p:nvSpPr>
        <p:spPr>
          <a:xfrm>
            <a:off x="212645" y="861680"/>
            <a:ext cx="6417407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rgbClr val="F45E9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+mj-ea"/>
              <a:ea typeface="+mj-ea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6443B3-9F72-9AAB-6B1B-23A673E2E96E}"/>
              </a:ext>
            </a:extLst>
          </p:cNvPr>
          <p:cNvSpPr/>
          <p:nvPr/>
        </p:nvSpPr>
        <p:spPr>
          <a:xfrm>
            <a:off x="0" y="613330"/>
            <a:ext cx="6858000" cy="1069899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712998" y="619801"/>
            <a:ext cx="5523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행동 카드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B79AFC-610F-7989-139C-548F99464865}"/>
              </a:ext>
            </a:extLst>
          </p:cNvPr>
          <p:cNvGrpSpPr/>
          <p:nvPr/>
        </p:nvGrpSpPr>
        <p:grpSpPr>
          <a:xfrm>
            <a:off x="298815" y="811426"/>
            <a:ext cx="853440" cy="775613"/>
            <a:chOff x="897956" y="2993009"/>
            <a:chExt cx="3054057" cy="2775553"/>
          </a:xfrm>
        </p:grpSpPr>
        <p:pic>
          <p:nvPicPr>
            <p:cNvPr id="9" name="그림 8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BC9D94B2-03E0-0046-9B6F-DC97E2F3B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1" name="그림 10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DB6C5326-5DE4-0029-CE1F-919EF1B3C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2" name="그림 11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5F286F0-5178-3FBE-0F6F-96C4B8AD1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7" name="그림 6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3FAFE128-6D31-1352-60B1-1AB14494E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0" name="그림 9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473CD523-F823-CD4E-0F68-7BB850E12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3DA9840-718F-A07F-366C-5A98FA855525}"/>
              </a:ext>
            </a:extLst>
          </p:cNvPr>
          <p:cNvGrpSpPr/>
          <p:nvPr/>
        </p:nvGrpSpPr>
        <p:grpSpPr>
          <a:xfrm flipH="1">
            <a:off x="5812575" y="827703"/>
            <a:ext cx="823207" cy="748137"/>
            <a:chOff x="897956" y="2993009"/>
            <a:chExt cx="3054057" cy="2775553"/>
          </a:xfrm>
        </p:grpSpPr>
        <p:pic>
          <p:nvPicPr>
            <p:cNvPr id="15" name="그림 14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C31ABBED-C4E8-C51C-B374-A09B6339C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6" name="그림 15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89D817B0-85FF-179A-D95C-920D79D5D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7" name="그림 16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BA235B1-D3E9-37A7-2E48-D02433054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18" name="그림 17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55AC998C-B1E4-B9DD-31B5-DDA1F36B5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9" name="그림 18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80F019CD-3326-DAAA-7837-E56FA4B8B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58389" y="323928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국경일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제헌절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우리 유치원에도 법이 있어요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!)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742348" y="1870866"/>
            <a:ext cx="5556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안전하고 즐거운 생활을 위해</a:t>
            </a:r>
            <a:r>
              <a:rPr lang="en-US" altLang="ko-KR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해야 하는 행동과</a:t>
            </a:r>
            <a:r>
              <a:rPr lang="en-US" altLang="ko-KR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하면 안 되는 행동을 그림으로 나타내고</a:t>
            </a:r>
            <a:r>
              <a:rPr lang="en-US" altLang="ko-KR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ko-KR" altLang="en-US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 이야기해 봅시다</a:t>
            </a:r>
            <a:r>
              <a:rPr lang="en-US" altLang="ko-KR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b="1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3" name="그림 2" descr="핑크, 그래픽, 클립아트, 하트이(가) 표시된 사진&#10;&#10;자동 생성된 설명">
            <a:extLst>
              <a:ext uri="{FF2B5EF4-FFF2-40B4-BE49-F238E27FC236}">
                <a16:creationId xmlns:a16="http://schemas.microsoft.com/office/drawing/2014/main" id="{0FBD56C3-824A-C750-FF44-C11B4679C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60" y="1862446"/>
            <a:ext cx="317189" cy="307777"/>
          </a:xfrm>
          <a:prstGeom prst="rect">
            <a:avLst/>
          </a:prstGeom>
        </p:spPr>
      </p:pic>
      <p:pic>
        <p:nvPicPr>
          <p:cNvPr id="20" name="Picture 1">
            <a:extLst>
              <a:ext uri="{FF2B5EF4-FFF2-40B4-BE49-F238E27FC236}">
                <a16:creationId xmlns:a16="http://schemas.microsoft.com/office/drawing/2014/main" id="{A728A80B-4DB1-48B0-8F9E-16077CFD59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rcRect b="10282"/>
          <a:stretch>
            <a:fillRect/>
          </a:stretch>
        </p:blipFill>
        <p:spPr>
          <a:xfrm>
            <a:off x="2328476" y="2471883"/>
            <a:ext cx="4072324" cy="236681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1" name="TextBox 23">
            <a:extLst>
              <a:ext uri="{FF2B5EF4-FFF2-40B4-BE49-F238E27FC236}">
                <a16:creationId xmlns:a16="http://schemas.microsoft.com/office/drawing/2014/main" id="{BAE9DB52-96CD-4413-A9AE-EA06EF314C98}"/>
              </a:ext>
            </a:extLst>
          </p:cNvPr>
          <p:cNvSpPr txBox="1"/>
          <p:nvPr/>
        </p:nvSpPr>
        <p:spPr>
          <a:xfrm>
            <a:off x="367558" y="2466789"/>
            <a:ext cx="1930535" cy="1993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예시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)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급식실에서는</a:t>
            </a:r>
            <a:endParaRPr lang="en-US" altLang="ko-KR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음식을 천천히 꼭꼭 씹어 먹어요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뛰거나 장난치면 위험해요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천천히 걸어 다녀요</a:t>
            </a:r>
            <a:r>
              <a:rPr lang="en-US" altLang="ko-KR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4627FE6-D955-43FD-BF36-16BC0F2B6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840649"/>
              </p:ext>
            </p:extLst>
          </p:nvPr>
        </p:nvGraphicFramePr>
        <p:xfrm>
          <a:off x="507619" y="5319348"/>
          <a:ext cx="2921381" cy="3981577"/>
        </p:xfrm>
        <a:graphic>
          <a:graphicData uri="http://schemas.openxmlformats.org/drawingml/2006/table">
            <a:tbl>
              <a:tblPr/>
              <a:tblGrid>
                <a:gridCol w="2921381">
                  <a:extLst>
                    <a:ext uri="{9D8B030D-6E8A-4147-A177-3AD203B41FA5}">
                      <a16:colId xmlns:a16="http://schemas.microsoft.com/office/drawing/2014/main" val="1842246158"/>
                    </a:ext>
                  </a:extLst>
                </a:gridCol>
              </a:tblGrid>
              <a:tr h="29302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476146"/>
                  </a:ext>
                </a:extLst>
              </a:tr>
              <a:tr h="6300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800" dirty="0">
                          <a:ln w="34925">
                            <a:noFill/>
                          </a:ln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O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5052734"/>
                  </a:ext>
                </a:extLst>
              </a:tr>
            </a:tbl>
          </a:graphicData>
        </a:graphic>
      </p:graphicFrame>
      <p:sp>
        <p:nvSpPr>
          <p:cNvPr id="30" name="Rectangle 4">
            <a:extLst>
              <a:ext uri="{FF2B5EF4-FFF2-40B4-BE49-F238E27FC236}">
                <a16:creationId xmlns:a16="http://schemas.microsoft.com/office/drawing/2014/main" id="{7DB173B3-BA8B-4219-8260-5B0AA351E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09" y="5393964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103328BA-83A2-4800-A653-4095F76827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23376"/>
              </p:ext>
            </p:extLst>
          </p:nvPr>
        </p:nvGraphicFramePr>
        <p:xfrm>
          <a:off x="3568835" y="5321726"/>
          <a:ext cx="2921381" cy="3981577"/>
        </p:xfrm>
        <a:graphic>
          <a:graphicData uri="http://schemas.openxmlformats.org/drawingml/2006/table">
            <a:tbl>
              <a:tblPr/>
              <a:tblGrid>
                <a:gridCol w="2921381">
                  <a:extLst>
                    <a:ext uri="{9D8B030D-6E8A-4147-A177-3AD203B41FA5}">
                      <a16:colId xmlns:a16="http://schemas.microsoft.com/office/drawing/2014/main" val="391382903"/>
                    </a:ext>
                  </a:extLst>
                </a:gridCol>
              </a:tblGrid>
              <a:tr h="29302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984218"/>
                  </a:ext>
                </a:extLst>
              </a:tr>
              <a:tr h="630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4800" dirty="0">
                          <a:ln w="34925">
                            <a:noFill/>
                          </a:ln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x</a:t>
                      </a:r>
                      <a:endParaRPr lang="en-US" sz="10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036538"/>
                  </a:ext>
                </a:extLst>
              </a:tr>
            </a:tbl>
          </a:graphicData>
        </a:graphic>
      </p:graphicFrame>
      <p:sp>
        <p:nvSpPr>
          <p:cNvPr id="32" name="Rectangle 5">
            <a:extLst>
              <a:ext uri="{FF2B5EF4-FFF2-40B4-BE49-F238E27FC236}">
                <a16:creationId xmlns:a16="http://schemas.microsoft.com/office/drawing/2014/main" id="{A0FE9D09-FFE3-4223-84B8-5D3A24A4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0" y="3867249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653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-16419" y="0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국경일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제헌절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우리 유치원에도 있어요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Sandoll 격동고딕2 TTF 04 Rg" panose="00000500000000000000" pitchFamily="2" charset="-127"/>
                <a:ea typeface="Sandoll 격동고딕2 TTF 04 Rg" panose="00000500000000000000" pitchFamily="2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Sandoll 격동고딕2 TTF 04 Rg" panose="00000500000000000000" pitchFamily="2" charset="-127"/>
              <a:ea typeface="Sandoll 격동고딕2 TTF 04 Rg" panose="00000500000000000000" pitchFamily="2" charset="-127"/>
            </a:endParaRPr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5F7C21A7-BEC9-4D9E-9FBA-2D5537B43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50214"/>
              </p:ext>
            </p:extLst>
          </p:nvPr>
        </p:nvGraphicFramePr>
        <p:xfrm>
          <a:off x="367784" y="863727"/>
          <a:ext cx="2921381" cy="3976815"/>
        </p:xfrm>
        <a:graphic>
          <a:graphicData uri="http://schemas.openxmlformats.org/drawingml/2006/table">
            <a:tbl>
              <a:tblPr/>
              <a:tblGrid>
                <a:gridCol w="2921381">
                  <a:extLst>
                    <a:ext uri="{9D8B030D-6E8A-4147-A177-3AD203B41FA5}">
                      <a16:colId xmlns:a16="http://schemas.microsoft.com/office/drawing/2014/main" val="1842246158"/>
                    </a:ext>
                  </a:extLst>
                </a:gridCol>
              </a:tblGrid>
              <a:tr h="29302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476146"/>
                  </a:ext>
                </a:extLst>
              </a:tr>
              <a:tr h="6300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800" dirty="0">
                          <a:ln w="34925">
                            <a:noFill/>
                          </a:ln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O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5052734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C4ED2B61-86C8-4335-AD25-C5C14551F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529615"/>
              </p:ext>
            </p:extLst>
          </p:nvPr>
        </p:nvGraphicFramePr>
        <p:xfrm>
          <a:off x="3429000" y="866105"/>
          <a:ext cx="2921381" cy="3976815"/>
        </p:xfrm>
        <a:graphic>
          <a:graphicData uri="http://schemas.openxmlformats.org/drawingml/2006/table">
            <a:tbl>
              <a:tblPr/>
              <a:tblGrid>
                <a:gridCol w="2921381">
                  <a:extLst>
                    <a:ext uri="{9D8B030D-6E8A-4147-A177-3AD203B41FA5}">
                      <a16:colId xmlns:a16="http://schemas.microsoft.com/office/drawing/2014/main" val="391382903"/>
                    </a:ext>
                  </a:extLst>
                </a:gridCol>
              </a:tblGrid>
              <a:tr h="29302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984218"/>
                  </a:ext>
                </a:extLst>
              </a:tr>
              <a:tr h="639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4800" dirty="0">
                          <a:ln w="34925">
                            <a:noFill/>
                          </a:ln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x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036538"/>
                  </a:ext>
                </a:extLst>
              </a:tr>
            </a:tbl>
          </a:graphicData>
        </a:graphic>
      </p:graphicFrame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77F92FD3-58B1-4DED-A9CE-BEB894DDC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833047"/>
              </p:ext>
            </p:extLst>
          </p:nvPr>
        </p:nvGraphicFramePr>
        <p:xfrm>
          <a:off x="367784" y="5393297"/>
          <a:ext cx="2921381" cy="3976815"/>
        </p:xfrm>
        <a:graphic>
          <a:graphicData uri="http://schemas.openxmlformats.org/drawingml/2006/table">
            <a:tbl>
              <a:tblPr/>
              <a:tblGrid>
                <a:gridCol w="2921381">
                  <a:extLst>
                    <a:ext uri="{9D8B030D-6E8A-4147-A177-3AD203B41FA5}">
                      <a16:colId xmlns:a16="http://schemas.microsoft.com/office/drawing/2014/main" val="1842246158"/>
                    </a:ext>
                  </a:extLst>
                </a:gridCol>
              </a:tblGrid>
              <a:tr h="29302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476146"/>
                  </a:ext>
                </a:extLst>
              </a:tr>
              <a:tr h="6300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800" dirty="0">
                          <a:ln w="34925">
                            <a:noFill/>
                          </a:ln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O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5052734"/>
                  </a:ext>
                </a:extLst>
              </a:tr>
            </a:tbl>
          </a:graphicData>
        </a:graphic>
      </p:graphicFrame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3F04BE9D-6FE0-498D-A692-1497D6AD6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436294"/>
              </p:ext>
            </p:extLst>
          </p:nvPr>
        </p:nvGraphicFramePr>
        <p:xfrm>
          <a:off x="3429000" y="5395675"/>
          <a:ext cx="2921381" cy="3976815"/>
        </p:xfrm>
        <a:graphic>
          <a:graphicData uri="http://schemas.openxmlformats.org/drawingml/2006/table">
            <a:tbl>
              <a:tblPr/>
              <a:tblGrid>
                <a:gridCol w="2921381">
                  <a:extLst>
                    <a:ext uri="{9D8B030D-6E8A-4147-A177-3AD203B41FA5}">
                      <a16:colId xmlns:a16="http://schemas.microsoft.com/office/drawing/2014/main" val="391382903"/>
                    </a:ext>
                  </a:extLst>
                </a:gridCol>
              </a:tblGrid>
              <a:tr h="29302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984218"/>
                  </a:ext>
                </a:extLst>
              </a:tr>
              <a:tr h="630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4800" dirty="0">
                          <a:ln w="34925">
                            <a:noFill/>
                          </a:ln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x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036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499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79</Words>
  <Application>Microsoft Office PowerPoint</Application>
  <PresentationFormat>A4 용지(210x297mm)</PresentationFormat>
  <Paragraphs>13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Sandoll 격동고딕2 TTF 04 Rg</vt:lpstr>
      <vt:lpstr>맑은 고딕</vt:lpstr>
      <vt:lpstr>Arial</vt:lpstr>
      <vt:lpstr>함초롬바탕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16</cp:revision>
  <dcterms:created xsi:type="dcterms:W3CDTF">2024-05-07T04:08:27Z</dcterms:created>
  <dcterms:modified xsi:type="dcterms:W3CDTF">2024-11-16T12:10:44Z</dcterms:modified>
</cp:coreProperties>
</file>