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92" r:id="rId2"/>
    <p:sldId id="293" r:id="rId3"/>
    <p:sldId id="294" r:id="rId4"/>
    <p:sldId id="295" r:id="rId5"/>
  </p:sldIdLst>
  <p:sldSz cx="6858000" cy="9906000" type="A4"/>
  <p:notesSz cx="6858000" cy="9144000"/>
  <p:embeddedFontLst>
    <p:embeddedFont>
      <p:font typeface="Malgun Gothic" panose="020B0503020000020004" pitchFamily="50" charset="-127"/>
      <p:regular r:id="rId7"/>
      <p:bold r:id="rId8"/>
    </p:embeddedFont>
    <p:embeddedFont>
      <p:font typeface="경기천년제목 Bold" panose="02020803020101020101" pitchFamily="18" charset="-127"/>
      <p:bold r:id="rId9"/>
    </p:embeddedFont>
    <p:embeddedFont>
      <p:font typeface="국립박물관문화재단클래식 Medium" panose="02020603020101020101" pitchFamily="18" charset="-127"/>
      <p:regular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A6A6A6"/>
    <a:srgbClr val="7A7A7A"/>
    <a:srgbClr val="DED5C6"/>
    <a:srgbClr val="7F7F7F"/>
    <a:srgbClr val="E3A15F"/>
    <a:srgbClr val="CE7924"/>
    <a:srgbClr val="9F3625"/>
    <a:srgbClr val="8ED973"/>
    <a:srgbClr val="B4E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1" autoAdjust="0"/>
    <p:restoredTop sz="94660"/>
  </p:normalViewPr>
  <p:slideViewPr>
    <p:cSldViewPr snapToGrid="0">
      <p:cViewPr>
        <p:scale>
          <a:sx n="66" d="100"/>
          <a:sy n="66" d="100"/>
        </p:scale>
        <p:origin x="2746" y="-6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28" Type="http://customschemas.google.com/relationships/presentationmetadata" Target="metadata"/><Relationship Id="rId10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7215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43965E4F-04B8-C55C-6529-CD1B992D9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9AA4A567-31C2-3AB7-EB96-1EAC4B0618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AC7F8A71-3E9A-71BF-42C6-6BADD1224D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153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473DC4CF-7ADB-81EA-1E93-C3987D251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9267544E-2EAD-310D-5F03-15BA5E2499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0366FD84-89F0-C1E2-BCEC-FFE7D2FF66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7719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863751B1-67EA-0753-6C8A-2FC815785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>
            <a:extLst>
              <a:ext uri="{FF2B5EF4-FFF2-40B4-BE49-F238E27FC236}">
                <a16:creationId xmlns:a16="http://schemas.microsoft.com/office/drawing/2014/main" id="{95BA4430-11FB-E946-1489-A5F5E6416A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>
            <a:extLst>
              <a:ext uri="{FF2B5EF4-FFF2-40B4-BE49-F238E27FC236}">
                <a16:creationId xmlns:a16="http://schemas.microsoft.com/office/drawing/2014/main" id="{32BE0538-1235-13C1-624F-4346683186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771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2.pn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2.png"/><Relationship Id="rId9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64825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092A97-DAF7-D8F4-F0B7-F3A1B0E87C51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여름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잎에 알맞은 식물 이름 연결하기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-121170" y="861696"/>
            <a:ext cx="686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어떤 식물의 잎일까</a:t>
            </a:r>
            <a:r>
              <a:rPr lang="en-US" altLang="ko-KR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92F3-A966-6C35-EA00-1728BE0718E1}"/>
              </a:ext>
            </a:extLst>
          </p:cNvPr>
          <p:cNvSpPr txBox="1"/>
          <p:nvPr/>
        </p:nvSpPr>
        <p:spPr>
          <a:xfrm>
            <a:off x="904636" y="1736865"/>
            <a:ext cx="515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다음 사진은 여름에 먹을 수 있는 과일과 채소의 잎입니다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어떤 과일과 채소의 잎인지 잎의 모양만으로 알 수 있을까요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주어진 잎에 알맞은 열매를 찾아 봅시다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(</a:t>
            </a:r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잎 활동지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2" name="그림 1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64DA0CEF-1260-50F1-2400-2B702FFB9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5" y="426702"/>
            <a:ext cx="1559755" cy="83652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F76CD221-53E2-C8DD-0170-7080FB08DB1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21E976E-D2CA-22C8-66A0-8579DFE9D8FA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2682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DD087CB-E28C-F642-E754-B813A00C5B6C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67C6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D7E9ED93-A5F3-DE7C-DDB4-102E76A7E8C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림 45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2C7E934D-1E76-CA3B-5911-E8B048A8E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3052" y="964825"/>
            <a:ext cx="1434319" cy="769247"/>
          </a:xfrm>
          <a:prstGeom prst="rect">
            <a:avLst/>
          </a:prstGeom>
        </p:spPr>
      </p:pic>
      <p:pic>
        <p:nvPicPr>
          <p:cNvPr id="7" name="그림 6" descr="식물, 잎, 보라색, 그린이(가) 표시된 사진&#10;&#10;자동 생성된 설명">
            <a:extLst>
              <a:ext uri="{FF2B5EF4-FFF2-40B4-BE49-F238E27FC236}">
                <a16:creationId xmlns:a16="http://schemas.microsoft.com/office/drawing/2014/main" id="{7C1F3D90-BCE9-9BE6-E230-C2E687B15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61" y="2641063"/>
            <a:ext cx="2908588" cy="1970459"/>
          </a:xfrm>
          <a:prstGeom prst="rect">
            <a:avLst/>
          </a:prstGeom>
        </p:spPr>
      </p:pic>
      <p:pic>
        <p:nvPicPr>
          <p:cNvPr id="11" name="그림 10" descr="야외, 허브, 식물, 지상이(가) 표시된 사진&#10;&#10;자동 생성된 설명">
            <a:extLst>
              <a:ext uri="{FF2B5EF4-FFF2-40B4-BE49-F238E27FC236}">
                <a16:creationId xmlns:a16="http://schemas.microsoft.com/office/drawing/2014/main" id="{44A4EA14-A798-B9C5-B1CB-0A42C1D52C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26" y="4714651"/>
            <a:ext cx="2920223" cy="2195846"/>
          </a:xfrm>
          <a:prstGeom prst="rect">
            <a:avLst/>
          </a:prstGeom>
        </p:spPr>
      </p:pic>
      <p:pic>
        <p:nvPicPr>
          <p:cNvPr id="15" name="그림 14" descr="식물, 야외, 노랑, 꽃이(가) 표시된 사진&#10;&#10;자동 생성된 설명">
            <a:extLst>
              <a:ext uri="{FF2B5EF4-FFF2-40B4-BE49-F238E27FC236}">
                <a16:creationId xmlns:a16="http://schemas.microsoft.com/office/drawing/2014/main" id="{B729084D-754F-E768-7DC5-9A2933D9F9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634" y="2641063"/>
            <a:ext cx="2793069" cy="1969637"/>
          </a:xfrm>
          <a:prstGeom prst="rect">
            <a:avLst/>
          </a:prstGeom>
        </p:spPr>
      </p:pic>
      <p:pic>
        <p:nvPicPr>
          <p:cNvPr id="18" name="그림 17" descr="허브, 잎, 식물이(가) 표시된 사진&#10;&#10;자동 생성된 설명">
            <a:extLst>
              <a:ext uri="{FF2B5EF4-FFF2-40B4-BE49-F238E27FC236}">
                <a16:creationId xmlns:a16="http://schemas.microsoft.com/office/drawing/2014/main" id="{977F5EA5-DEE6-85CF-5540-FFAE55433F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2366" y="7070505"/>
            <a:ext cx="2694409" cy="2176554"/>
          </a:xfrm>
          <a:prstGeom prst="rect">
            <a:avLst/>
          </a:prstGeom>
        </p:spPr>
      </p:pic>
      <p:pic>
        <p:nvPicPr>
          <p:cNvPr id="20" name="그림 19" descr="허브, 채소, 잎, 머스타드이(가) 표시된 사진&#10;&#10;자동 생성된 설명">
            <a:extLst>
              <a:ext uri="{FF2B5EF4-FFF2-40B4-BE49-F238E27FC236}">
                <a16:creationId xmlns:a16="http://schemas.microsoft.com/office/drawing/2014/main" id="{CE45B860-5496-25CE-038A-39DAE83F8B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026" y="7071212"/>
            <a:ext cx="2901927" cy="2195846"/>
          </a:xfrm>
          <a:prstGeom prst="rect">
            <a:avLst/>
          </a:prstGeom>
        </p:spPr>
      </p:pic>
      <p:pic>
        <p:nvPicPr>
          <p:cNvPr id="22" name="그림 21" descr="과일, 야외, 식물, 채소이(가) 표시된 사진&#10;&#10;자동 생성된 설명">
            <a:extLst>
              <a:ext uri="{FF2B5EF4-FFF2-40B4-BE49-F238E27FC236}">
                <a16:creationId xmlns:a16="http://schemas.microsoft.com/office/drawing/2014/main" id="{0A820A89-1581-114E-A839-2495051FB9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2366" y="4715664"/>
            <a:ext cx="2758337" cy="219483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731BEF3-7587-A818-5B09-AB24A11F9D57}"/>
              </a:ext>
            </a:extLst>
          </p:cNvPr>
          <p:cNvSpPr txBox="1"/>
          <p:nvPr/>
        </p:nvSpPr>
        <p:spPr>
          <a:xfrm>
            <a:off x="2669188" y="9328032"/>
            <a:ext cx="391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※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식물 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이미지 출처</a:t>
            </a:r>
            <a:r>
              <a:rPr lang="en-US" altLang="ko-KR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600" dirty="0" err="1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두피디아</a:t>
            </a:r>
            <a:endParaRPr lang="ko-KR" altLang="en-US" sz="16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651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FD473B6C-FA9C-75BB-C409-76498ACB8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B3FEF4CA-1CA7-7859-1E5A-77A47CC47A33}"/>
              </a:ext>
            </a:extLst>
          </p:cNvPr>
          <p:cNvSpPr/>
          <p:nvPr/>
        </p:nvSpPr>
        <p:spPr>
          <a:xfrm>
            <a:off x="204675" y="964825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05C5771-D925-A878-C243-AE320BAB1734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513D26-3A87-8863-F19E-75FFF5F0B135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여름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잎에 알맞은 식물 이름 연결하기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A481DE-D54C-AEE3-79A6-24AD3B40EA78}"/>
              </a:ext>
            </a:extLst>
          </p:cNvPr>
          <p:cNvSpPr txBox="1"/>
          <p:nvPr/>
        </p:nvSpPr>
        <p:spPr>
          <a:xfrm>
            <a:off x="-121170" y="861696"/>
            <a:ext cx="686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어떤 식물의 잎일까</a:t>
            </a:r>
            <a:r>
              <a:rPr lang="en-US" altLang="ko-KR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B14F83D-E2D3-4CFD-2128-84B6C6B3086A}"/>
              </a:ext>
            </a:extLst>
          </p:cNvPr>
          <p:cNvSpPr txBox="1"/>
          <p:nvPr/>
        </p:nvSpPr>
        <p:spPr>
          <a:xfrm>
            <a:off x="904636" y="1736865"/>
            <a:ext cx="515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다음 사진은 여름에 먹을 수 있는 과일과 채소의 잎입니다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어떤 과일과 채소의 잎인지 잎의 모양만으로 알 수 있을까요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주어진 잎에 알맞은 열매를 찾아 봅시다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(</a:t>
            </a:r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열매 활동지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2" name="그림 1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C84B010D-6D9F-1C35-060E-2610264B2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5" y="426702"/>
            <a:ext cx="1559755" cy="83652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72277BFC-D4DC-FE8E-9625-18B92F786387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CD96A5A-6F5C-71F4-0A02-FED8CDF9A709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2682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B1A399F0-A7B2-7F4F-2D05-4E3CC367F587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67C6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92971222-C79B-8B8C-3F94-2A16E6408FA3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림 45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9338501C-1E55-68E8-14D2-6C005EF7C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3052" y="964825"/>
            <a:ext cx="1434319" cy="76924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16FFD9C-7763-F4C2-9ABB-D3154CCB426B}"/>
              </a:ext>
            </a:extLst>
          </p:cNvPr>
          <p:cNvSpPr txBox="1"/>
          <p:nvPr/>
        </p:nvSpPr>
        <p:spPr>
          <a:xfrm>
            <a:off x="2669188" y="9328032"/>
            <a:ext cx="391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※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식물 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이미지 출처</a:t>
            </a:r>
            <a:r>
              <a:rPr lang="en-US" altLang="ko-KR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600" dirty="0" err="1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두피디아</a:t>
            </a:r>
            <a:endParaRPr lang="ko-KR" altLang="en-US" sz="16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6" name="그림 5" descr="멜론, 과일, 감귤류, 수박이(가) 표시된 사진&#10;&#10;자동 생성된 설명">
            <a:extLst>
              <a:ext uri="{FF2B5EF4-FFF2-40B4-BE49-F238E27FC236}">
                <a16:creationId xmlns:a16="http://schemas.microsoft.com/office/drawing/2014/main" id="{A1387477-40CA-A6BD-350C-3DBBF5785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33" y="2693502"/>
            <a:ext cx="3492605" cy="2384112"/>
          </a:xfrm>
          <a:prstGeom prst="rect">
            <a:avLst/>
          </a:prstGeom>
        </p:spPr>
      </p:pic>
      <p:pic>
        <p:nvPicPr>
          <p:cNvPr id="12" name="그림 11" descr="나무, 식물, 야외, 그린이(가) 표시된 사진&#10;&#10;자동 생성된 설명">
            <a:extLst>
              <a:ext uri="{FF2B5EF4-FFF2-40B4-BE49-F238E27FC236}">
                <a16:creationId xmlns:a16="http://schemas.microsoft.com/office/drawing/2014/main" id="{99619413-ECD4-2972-60A1-C9D7F8D39C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9776" y="2702751"/>
            <a:ext cx="2047182" cy="2411405"/>
          </a:xfrm>
          <a:prstGeom prst="rect">
            <a:avLst/>
          </a:prstGeom>
        </p:spPr>
      </p:pic>
      <p:pic>
        <p:nvPicPr>
          <p:cNvPr id="14" name="그림 13" descr="과일, 자연 식품, 농산물, 멜론이(가) 표시된 사진&#10;&#10;자동 생성된 설명">
            <a:extLst>
              <a:ext uri="{FF2B5EF4-FFF2-40B4-BE49-F238E27FC236}">
                <a16:creationId xmlns:a16="http://schemas.microsoft.com/office/drawing/2014/main" id="{D382F646-9AC2-BEBB-A1D9-0EF8780673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833" y="5203254"/>
            <a:ext cx="3049783" cy="2034181"/>
          </a:xfrm>
          <a:prstGeom prst="rect">
            <a:avLst/>
          </a:prstGeom>
        </p:spPr>
      </p:pic>
      <p:pic>
        <p:nvPicPr>
          <p:cNvPr id="17" name="그림 16" descr="나무, 요리, 채소, 농산물이(가) 표시된 사진&#10;&#10;자동 생성된 설명">
            <a:extLst>
              <a:ext uri="{FF2B5EF4-FFF2-40B4-BE49-F238E27FC236}">
                <a16:creationId xmlns:a16="http://schemas.microsoft.com/office/drawing/2014/main" id="{05AFBE9E-7F88-4247-F1BB-CE7D784A4F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833" y="7413195"/>
            <a:ext cx="2660506" cy="1914837"/>
          </a:xfrm>
          <a:prstGeom prst="rect">
            <a:avLst/>
          </a:prstGeom>
        </p:spPr>
      </p:pic>
      <p:pic>
        <p:nvPicPr>
          <p:cNvPr id="21" name="그림 20" descr="음식, 감자, 근채류, 러셋버뱅크 감자이(가) 표시된 사진&#10;&#10;자동 생성된 설명">
            <a:extLst>
              <a:ext uri="{FF2B5EF4-FFF2-40B4-BE49-F238E27FC236}">
                <a16:creationId xmlns:a16="http://schemas.microsoft.com/office/drawing/2014/main" id="{88E8678C-5959-78DD-0FDE-344ADBD32E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6179" y="5242463"/>
            <a:ext cx="2550862" cy="1994971"/>
          </a:xfrm>
          <a:prstGeom prst="rect">
            <a:avLst/>
          </a:prstGeom>
        </p:spPr>
      </p:pic>
      <p:pic>
        <p:nvPicPr>
          <p:cNvPr id="28" name="그림 27" descr="채소, 잎채소, 허브, 핀 제르브이(가) 표시된 사진&#10;&#10;자동 생성된 설명">
            <a:extLst>
              <a:ext uri="{FF2B5EF4-FFF2-40B4-BE49-F238E27FC236}">
                <a16:creationId xmlns:a16="http://schemas.microsoft.com/office/drawing/2014/main" id="{7AF496FC-D4D1-F405-A5DC-25B49FCB8F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0467" y="7402283"/>
            <a:ext cx="3120199" cy="192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3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B946F663-CA8F-28BF-AB69-A886DEDDC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E407936E-6759-D5F0-4DBD-091265266B76}"/>
              </a:ext>
            </a:extLst>
          </p:cNvPr>
          <p:cNvSpPr/>
          <p:nvPr/>
        </p:nvSpPr>
        <p:spPr>
          <a:xfrm>
            <a:off x="204675" y="964825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0CFB614-72D0-7846-6622-4A9D80F8581D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64259D-1B31-D015-8F69-93623CC57F79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여름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잎에 알맞은 식물 이름 연결하기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36533D-F8B3-9FBD-20E0-7086EFFAEE2D}"/>
              </a:ext>
            </a:extLst>
          </p:cNvPr>
          <p:cNvSpPr txBox="1"/>
          <p:nvPr/>
        </p:nvSpPr>
        <p:spPr>
          <a:xfrm>
            <a:off x="-121170" y="861696"/>
            <a:ext cx="686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어떤 식물의 잎일까</a:t>
            </a:r>
            <a:r>
              <a:rPr lang="en-US" altLang="ko-KR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8BCB52-9391-61AE-9D9E-8F8C984BE38B}"/>
              </a:ext>
            </a:extLst>
          </p:cNvPr>
          <p:cNvSpPr txBox="1"/>
          <p:nvPr/>
        </p:nvSpPr>
        <p:spPr>
          <a:xfrm>
            <a:off x="904636" y="1736865"/>
            <a:ext cx="515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다음 사진은 여름에 먹을 수 있는 과일과 채소의 잎입니다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어떤 과일과 채소의 잎인지 잎의 모양만으로 알 수 있을까요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주어진 잎에 알맞은 열매를 찾아 봅시다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  <a:endParaRPr lang="ko-KR" altLang="en-US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2" name="그림 1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7002528D-3C64-0A02-F29A-CEBF8588F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5" y="426702"/>
            <a:ext cx="1559755" cy="83652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15AA4BED-A97E-7546-7CE3-CB1B32116B0D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2D0AB72E-A0D2-74FB-C693-F6BE01E0E7AD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2682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B3C0DDB9-BF3C-13B2-2209-B1DF5F7B1119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67C6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5BBE1364-5394-2499-27FC-B2338C8D38D9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림 45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5C62B211-F987-A4CE-4093-B93622B0C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3052" y="964825"/>
            <a:ext cx="1434319" cy="769247"/>
          </a:xfrm>
          <a:prstGeom prst="rect">
            <a:avLst/>
          </a:prstGeom>
        </p:spPr>
      </p:pic>
      <p:pic>
        <p:nvPicPr>
          <p:cNvPr id="7" name="그림 6" descr="식물, 잎, 보라색, 그린이(가) 표시된 사진&#10;&#10;자동 생성된 설명">
            <a:extLst>
              <a:ext uri="{FF2B5EF4-FFF2-40B4-BE49-F238E27FC236}">
                <a16:creationId xmlns:a16="http://schemas.microsoft.com/office/drawing/2014/main" id="{5A34C72A-8270-2985-D963-465AB64F4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61" y="2641063"/>
            <a:ext cx="2908588" cy="1970459"/>
          </a:xfrm>
          <a:prstGeom prst="rect">
            <a:avLst/>
          </a:prstGeom>
        </p:spPr>
      </p:pic>
      <p:pic>
        <p:nvPicPr>
          <p:cNvPr id="11" name="그림 10" descr="야외, 허브, 식물, 지상이(가) 표시된 사진&#10;&#10;자동 생성된 설명">
            <a:extLst>
              <a:ext uri="{FF2B5EF4-FFF2-40B4-BE49-F238E27FC236}">
                <a16:creationId xmlns:a16="http://schemas.microsoft.com/office/drawing/2014/main" id="{87BBC3E6-A962-CAAB-25B7-9EF303473F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26" y="4714651"/>
            <a:ext cx="2920223" cy="2195846"/>
          </a:xfrm>
          <a:prstGeom prst="rect">
            <a:avLst/>
          </a:prstGeom>
        </p:spPr>
      </p:pic>
      <p:pic>
        <p:nvPicPr>
          <p:cNvPr id="15" name="그림 14" descr="식물, 야외, 노랑, 꽃이(가) 표시된 사진&#10;&#10;자동 생성된 설명">
            <a:extLst>
              <a:ext uri="{FF2B5EF4-FFF2-40B4-BE49-F238E27FC236}">
                <a16:creationId xmlns:a16="http://schemas.microsoft.com/office/drawing/2014/main" id="{953FEE8A-F2C6-F370-18DC-AE08DF9CED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634" y="2641063"/>
            <a:ext cx="2793069" cy="1969637"/>
          </a:xfrm>
          <a:prstGeom prst="rect">
            <a:avLst/>
          </a:prstGeom>
        </p:spPr>
      </p:pic>
      <p:pic>
        <p:nvPicPr>
          <p:cNvPr id="18" name="그림 17" descr="허브, 잎, 식물이(가) 표시된 사진&#10;&#10;자동 생성된 설명">
            <a:extLst>
              <a:ext uri="{FF2B5EF4-FFF2-40B4-BE49-F238E27FC236}">
                <a16:creationId xmlns:a16="http://schemas.microsoft.com/office/drawing/2014/main" id="{14A9E5CF-4D6B-AA34-A139-1057A9B1A0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2366" y="7070505"/>
            <a:ext cx="2694409" cy="2176554"/>
          </a:xfrm>
          <a:prstGeom prst="rect">
            <a:avLst/>
          </a:prstGeom>
        </p:spPr>
      </p:pic>
      <p:pic>
        <p:nvPicPr>
          <p:cNvPr id="20" name="그림 19" descr="허브, 채소, 잎, 머스타드이(가) 표시된 사진&#10;&#10;자동 생성된 설명">
            <a:extLst>
              <a:ext uri="{FF2B5EF4-FFF2-40B4-BE49-F238E27FC236}">
                <a16:creationId xmlns:a16="http://schemas.microsoft.com/office/drawing/2014/main" id="{CC3247AA-AD86-B9B1-9D8D-58D11F3DE8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026" y="7071212"/>
            <a:ext cx="2901927" cy="2195846"/>
          </a:xfrm>
          <a:prstGeom prst="rect">
            <a:avLst/>
          </a:prstGeom>
        </p:spPr>
      </p:pic>
      <p:pic>
        <p:nvPicPr>
          <p:cNvPr id="22" name="그림 21" descr="과일, 야외, 식물, 채소이(가) 표시된 사진&#10;&#10;자동 생성된 설명">
            <a:extLst>
              <a:ext uri="{FF2B5EF4-FFF2-40B4-BE49-F238E27FC236}">
                <a16:creationId xmlns:a16="http://schemas.microsoft.com/office/drawing/2014/main" id="{F59B772B-10F1-E4E7-38F0-33057568F4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2366" y="4715664"/>
            <a:ext cx="2758337" cy="219483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55E1427-DBD1-8803-2AC5-58FAE12DA976}"/>
              </a:ext>
            </a:extLst>
          </p:cNvPr>
          <p:cNvSpPr txBox="1"/>
          <p:nvPr/>
        </p:nvSpPr>
        <p:spPr>
          <a:xfrm>
            <a:off x="2669188" y="9328032"/>
            <a:ext cx="391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※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식물 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이미지 출처</a:t>
            </a:r>
            <a:r>
              <a:rPr lang="en-US" altLang="ko-KR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600" dirty="0" err="1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두피디아</a:t>
            </a:r>
            <a:endParaRPr lang="ko-KR" altLang="en-US" sz="16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8E307B-D706-992C-7FC0-FD6D487DDB88}"/>
              </a:ext>
            </a:extLst>
          </p:cNvPr>
          <p:cNvSpPr txBox="1"/>
          <p:nvPr/>
        </p:nvSpPr>
        <p:spPr>
          <a:xfrm>
            <a:off x="3727043" y="4834467"/>
            <a:ext cx="8102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참외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01408-5573-4845-4902-FCB80CC69580}"/>
              </a:ext>
            </a:extLst>
          </p:cNvPr>
          <p:cNvSpPr txBox="1"/>
          <p:nvPr/>
        </p:nvSpPr>
        <p:spPr>
          <a:xfrm>
            <a:off x="592231" y="2741376"/>
            <a:ext cx="8102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가지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E49DC-D69A-6F5E-51DD-43937B1DDF93}"/>
              </a:ext>
            </a:extLst>
          </p:cNvPr>
          <p:cNvSpPr txBox="1"/>
          <p:nvPr/>
        </p:nvSpPr>
        <p:spPr>
          <a:xfrm>
            <a:off x="592234" y="7186058"/>
            <a:ext cx="8102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오이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FFEEB7-5B52-AD12-4C3A-16BAAAAA4C8D}"/>
              </a:ext>
            </a:extLst>
          </p:cNvPr>
          <p:cNvSpPr txBox="1"/>
          <p:nvPr/>
        </p:nvSpPr>
        <p:spPr>
          <a:xfrm>
            <a:off x="592230" y="4824821"/>
            <a:ext cx="8102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감자</a:t>
            </a:r>
            <a:endParaRPr lang="ko-KR" altLang="en-US" sz="24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C09732-4950-A966-1294-B34B71A094E2}"/>
              </a:ext>
            </a:extLst>
          </p:cNvPr>
          <p:cNvSpPr txBox="1"/>
          <p:nvPr/>
        </p:nvSpPr>
        <p:spPr>
          <a:xfrm>
            <a:off x="3682667" y="2752951"/>
            <a:ext cx="8102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수박</a:t>
            </a:r>
            <a:endParaRPr lang="ko-KR" altLang="en-US" sz="24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A35248-CC02-2A46-0648-4C5C9F9FCB73}"/>
              </a:ext>
            </a:extLst>
          </p:cNvPr>
          <p:cNvSpPr txBox="1"/>
          <p:nvPr/>
        </p:nvSpPr>
        <p:spPr>
          <a:xfrm>
            <a:off x="3682672" y="7209207"/>
            <a:ext cx="8102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열무</a:t>
            </a:r>
            <a:endParaRPr lang="ko-KR" altLang="en-US" sz="24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050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FC21E066-43CD-7940-CE8C-221A82494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878AAF8A-D49A-1B96-A11A-093726E9B5D6}"/>
              </a:ext>
            </a:extLst>
          </p:cNvPr>
          <p:cNvSpPr/>
          <p:nvPr/>
        </p:nvSpPr>
        <p:spPr>
          <a:xfrm>
            <a:off x="204675" y="964825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344D861-6911-C836-6E5A-A2573665D965}"/>
              </a:ext>
            </a:extLst>
          </p:cNvPr>
          <p:cNvSpPr/>
          <p:nvPr/>
        </p:nvSpPr>
        <p:spPr>
          <a:xfrm>
            <a:off x="-49242" y="577965"/>
            <a:ext cx="6907242" cy="11304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A45DE6-2263-EF50-8CA1-BF5267825C84}"/>
              </a:ext>
            </a:extLst>
          </p:cNvPr>
          <p:cNvSpPr txBox="1"/>
          <p:nvPr/>
        </p:nvSpPr>
        <p:spPr>
          <a:xfrm>
            <a:off x="204675" y="200266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절기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여름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잎에 알맞은 식물 이름 연결하기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8AD7DF-4BEE-58ED-C963-54A32375D6FF}"/>
              </a:ext>
            </a:extLst>
          </p:cNvPr>
          <p:cNvSpPr txBox="1"/>
          <p:nvPr/>
        </p:nvSpPr>
        <p:spPr>
          <a:xfrm>
            <a:off x="-121170" y="861696"/>
            <a:ext cx="686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어떤 식물의 잎일까</a:t>
            </a:r>
            <a:r>
              <a:rPr lang="en-US" altLang="ko-KR" sz="3600" dirty="0">
                <a:ln w="34925">
                  <a:noFill/>
                </a:ln>
                <a:solidFill>
                  <a:schemeClr val="tx1"/>
                </a:solidFill>
                <a:latin typeface="국립박물관문화재단클래식 Medium" panose="02020603020101020101" pitchFamily="18" charset="-127"/>
                <a:ea typeface="국립박물관문화재단클래식 Medium" panose="02020603020101020101" pitchFamily="18" charset="-127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7AABCE-8794-88E4-DB2B-0E0BCE1E5661}"/>
              </a:ext>
            </a:extLst>
          </p:cNvPr>
          <p:cNvSpPr txBox="1"/>
          <p:nvPr/>
        </p:nvSpPr>
        <p:spPr>
          <a:xfrm>
            <a:off x="904636" y="1736865"/>
            <a:ext cx="515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다음 사진은 여름에 먹을 수 있는 과일과 채소의 잎입니다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어떤 과일과 채소의 잎인지 잎의 모양만으로 알 수 있을까요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?</a:t>
            </a:r>
          </a:p>
          <a:p>
            <a:r>
              <a:rPr lang="ko-KR" altLang="en-US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주어진 잎에 알맞은 열매를 찾아 봅시다</a:t>
            </a:r>
            <a:r>
              <a:rPr lang="en-US" altLang="ko-KR" sz="1600" dirty="0">
                <a:ln w="34925">
                  <a:noFill/>
                </a:ln>
                <a:solidFill>
                  <a:schemeClr val="tx1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  <a:endParaRPr lang="ko-KR" altLang="en-US" sz="1600" dirty="0">
              <a:ln w="34925">
                <a:noFill/>
              </a:ln>
              <a:solidFill>
                <a:schemeClr val="tx1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2" name="그림 1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E5BF8138-3F49-3EFD-342F-E2FA16E9A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5" y="426702"/>
            <a:ext cx="1559755" cy="836520"/>
          </a:xfrm>
          <a:prstGeom prst="rect">
            <a:avLst/>
          </a:prstGeom>
        </p:spPr>
      </p:pic>
      <p:grpSp>
        <p:nvGrpSpPr>
          <p:cNvPr id="42" name="그룹 41">
            <a:extLst>
              <a:ext uri="{FF2B5EF4-FFF2-40B4-BE49-F238E27FC236}">
                <a16:creationId xmlns:a16="http://schemas.microsoft.com/office/drawing/2014/main" id="{6C2847E1-FB63-1B72-044B-9768F0F65B54}"/>
              </a:ext>
            </a:extLst>
          </p:cNvPr>
          <p:cNvGrpSpPr/>
          <p:nvPr/>
        </p:nvGrpSpPr>
        <p:grpSpPr>
          <a:xfrm>
            <a:off x="507833" y="1796063"/>
            <a:ext cx="374300" cy="189380"/>
            <a:chOff x="871966" y="-1894658"/>
            <a:chExt cx="3371820" cy="1705999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5EEA9EDE-262B-77CB-A3FA-1DE4DFE6EC0A}"/>
                </a:ext>
              </a:extLst>
            </p:cNvPr>
            <p:cNvSpPr/>
            <p:nvPr/>
          </p:nvSpPr>
          <p:spPr>
            <a:xfrm>
              <a:off x="871966" y="-1894658"/>
              <a:ext cx="3371820" cy="1705999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2682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64E18558-53F2-BFF0-306E-C696D1567D12}"/>
                </a:ext>
              </a:extLst>
            </p:cNvPr>
            <p:cNvSpPr/>
            <p:nvPr/>
          </p:nvSpPr>
          <p:spPr>
            <a:xfrm>
              <a:off x="1386840" y="-1447926"/>
              <a:ext cx="2327112" cy="1256984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167C69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1A2897F2-7225-DF59-A71C-341056D11BEC}"/>
                </a:ext>
              </a:extLst>
            </p:cNvPr>
            <p:cNvSpPr/>
            <p:nvPr/>
          </p:nvSpPr>
          <p:spPr>
            <a:xfrm>
              <a:off x="1832725" y="-980696"/>
              <a:ext cx="1373052" cy="792037"/>
            </a:xfrm>
            <a:custGeom>
              <a:avLst/>
              <a:gdLst>
                <a:gd name="connsiteX0" fmla="*/ 1277852 w 2555704"/>
                <a:gd name="connsiteY0" fmla="*/ 0 h 1234441"/>
                <a:gd name="connsiteX1" fmla="*/ 2551403 w 2555704"/>
                <a:gd name="connsiteY1" fmla="*/ 1149271 h 1234441"/>
                <a:gd name="connsiteX2" fmla="*/ 2555704 w 2555704"/>
                <a:gd name="connsiteY2" fmla="*/ 1234441 h 1234441"/>
                <a:gd name="connsiteX3" fmla="*/ 0 w 2555704"/>
                <a:gd name="connsiteY3" fmla="*/ 1234441 h 1234441"/>
                <a:gd name="connsiteX4" fmla="*/ 4301 w 2555704"/>
                <a:gd name="connsiteY4" fmla="*/ 1149271 h 1234441"/>
                <a:gd name="connsiteX5" fmla="*/ 1277852 w 2555704"/>
                <a:gd name="connsiteY5" fmla="*/ 0 h 123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5704" h="1234441">
                  <a:moveTo>
                    <a:pt x="1277852" y="0"/>
                  </a:moveTo>
                  <a:cubicBezTo>
                    <a:pt x="1940677" y="0"/>
                    <a:pt x="2485846" y="503742"/>
                    <a:pt x="2551403" y="1149271"/>
                  </a:cubicBezTo>
                  <a:lnTo>
                    <a:pt x="2555704" y="1234441"/>
                  </a:lnTo>
                  <a:lnTo>
                    <a:pt x="0" y="1234441"/>
                  </a:lnTo>
                  <a:lnTo>
                    <a:pt x="4301" y="1149271"/>
                  </a:lnTo>
                  <a:cubicBezTo>
                    <a:pt x="69858" y="503742"/>
                    <a:pt x="615027" y="0"/>
                    <a:pt x="1277852" y="0"/>
                  </a:cubicBezTo>
                  <a:close/>
                </a:path>
              </a:pathLst>
            </a:custGeom>
            <a:solidFill>
              <a:srgbClr val="00B050"/>
            </a:solidFill>
            <a:ln w="127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림 45" descr="그래픽, 다채로움, 그래픽 디자인, 스크린샷이(가) 표시된 사진&#10;&#10;자동 생성된 설명">
            <a:extLst>
              <a:ext uri="{FF2B5EF4-FFF2-40B4-BE49-F238E27FC236}">
                <a16:creationId xmlns:a16="http://schemas.microsoft.com/office/drawing/2014/main" id="{BA651864-B9B3-87BD-6D8F-FF01C33C7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93052" y="964825"/>
            <a:ext cx="1434319" cy="76924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57AB790-908D-43EC-A6C3-58DE2B3281EE}"/>
              </a:ext>
            </a:extLst>
          </p:cNvPr>
          <p:cNvSpPr txBox="1"/>
          <p:nvPr/>
        </p:nvSpPr>
        <p:spPr>
          <a:xfrm>
            <a:off x="2669188" y="9328032"/>
            <a:ext cx="391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※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식물 </a:t>
            </a:r>
            <a:r>
              <a:rPr lang="ko-KR" altLang="en-US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이미지 출처</a:t>
            </a:r>
            <a:r>
              <a:rPr lang="en-US" altLang="ko-KR" sz="1600" dirty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-</a:t>
            </a:r>
            <a:r>
              <a:rPr lang="ko-KR" altLang="en-US" sz="1600" dirty="0" err="1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두피디아</a:t>
            </a:r>
            <a:endParaRPr lang="ko-KR" altLang="en-US" sz="1600" dirty="0"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pic>
        <p:nvPicPr>
          <p:cNvPr id="6" name="그림 5" descr="멜론, 과일, 감귤류, 수박이(가) 표시된 사진&#10;&#10;자동 생성된 설명">
            <a:extLst>
              <a:ext uri="{FF2B5EF4-FFF2-40B4-BE49-F238E27FC236}">
                <a16:creationId xmlns:a16="http://schemas.microsoft.com/office/drawing/2014/main" id="{A2E62334-E367-25F5-B9F7-EB23F0237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33" y="2693502"/>
            <a:ext cx="3492605" cy="2384112"/>
          </a:xfrm>
          <a:prstGeom prst="rect">
            <a:avLst/>
          </a:prstGeom>
        </p:spPr>
      </p:pic>
      <p:pic>
        <p:nvPicPr>
          <p:cNvPr id="12" name="그림 11" descr="나무, 식물, 야외, 그린이(가) 표시된 사진&#10;&#10;자동 생성된 설명">
            <a:extLst>
              <a:ext uri="{FF2B5EF4-FFF2-40B4-BE49-F238E27FC236}">
                <a16:creationId xmlns:a16="http://schemas.microsoft.com/office/drawing/2014/main" id="{31D81CF9-5AA1-7DDE-96B1-007B10EF6E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9776" y="2702751"/>
            <a:ext cx="2047182" cy="2411405"/>
          </a:xfrm>
          <a:prstGeom prst="rect">
            <a:avLst/>
          </a:prstGeom>
        </p:spPr>
      </p:pic>
      <p:pic>
        <p:nvPicPr>
          <p:cNvPr id="14" name="그림 13" descr="과일, 자연 식품, 농산물, 멜론이(가) 표시된 사진&#10;&#10;자동 생성된 설명">
            <a:extLst>
              <a:ext uri="{FF2B5EF4-FFF2-40B4-BE49-F238E27FC236}">
                <a16:creationId xmlns:a16="http://schemas.microsoft.com/office/drawing/2014/main" id="{DDA2517E-D89F-84B9-AAB4-C29774287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833" y="5203254"/>
            <a:ext cx="3049783" cy="2034181"/>
          </a:xfrm>
          <a:prstGeom prst="rect">
            <a:avLst/>
          </a:prstGeom>
        </p:spPr>
      </p:pic>
      <p:pic>
        <p:nvPicPr>
          <p:cNvPr id="17" name="그림 16" descr="나무, 요리, 채소, 농산물이(가) 표시된 사진&#10;&#10;자동 생성된 설명">
            <a:extLst>
              <a:ext uri="{FF2B5EF4-FFF2-40B4-BE49-F238E27FC236}">
                <a16:creationId xmlns:a16="http://schemas.microsoft.com/office/drawing/2014/main" id="{E222391C-8586-DCC3-57F7-AD6C214533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833" y="7413195"/>
            <a:ext cx="2660506" cy="1914837"/>
          </a:xfrm>
          <a:prstGeom prst="rect">
            <a:avLst/>
          </a:prstGeom>
        </p:spPr>
      </p:pic>
      <p:pic>
        <p:nvPicPr>
          <p:cNvPr id="21" name="그림 20" descr="음식, 감자, 근채류, 러셋버뱅크 감자이(가) 표시된 사진&#10;&#10;자동 생성된 설명">
            <a:extLst>
              <a:ext uri="{FF2B5EF4-FFF2-40B4-BE49-F238E27FC236}">
                <a16:creationId xmlns:a16="http://schemas.microsoft.com/office/drawing/2014/main" id="{F3B07BC7-3CCC-8116-88CE-AAD7C3057F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6179" y="5242463"/>
            <a:ext cx="2550862" cy="1994971"/>
          </a:xfrm>
          <a:prstGeom prst="rect">
            <a:avLst/>
          </a:prstGeom>
        </p:spPr>
      </p:pic>
      <p:pic>
        <p:nvPicPr>
          <p:cNvPr id="28" name="그림 27" descr="채소, 잎채소, 허브, 핀 제르브이(가) 표시된 사진&#10;&#10;자동 생성된 설명">
            <a:extLst>
              <a:ext uri="{FF2B5EF4-FFF2-40B4-BE49-F238E27FC236}">
                <a16:creationId xmlns:a16="http://schemas.microsoft.com/office/drawing/2014/main" id="{9F9DB497-D2B1-6B49-EE08-67FBDEF209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0467" y="7402283"/>
            <a:ext cx="3120199" cy="192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60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242</Words>
  <Application>Microsoft Office PowerPoint</Application>
  <PresentationFormat>A4 용지(210x297mm)</PresentationFormat>
  <Paragraphs>30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국립박물관문화재단클래식 Medium</vt:lpstr>
      <vt:lpstr>경기천년제목 Bold</vt:lpstr>
      <vt:lpstr>Malgun Gothic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sweetkie 서지혜</cp:lastModifiedBy>
  <cp:revision>20</cp:revision>
  <dcterms:created xsi:type="dcterms:W3CDTF">2024-05-07T04:08:27Z</dcterms:created>
  <dcterms:modified xsi:type="dcterms:W3CDTF">2024-12-02T22:28:21Z</dcterms:modified>
</cp:coreProperties>
</file>