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92" r:id="rId2"/>
    <p:sldId id="295" r:id="rId3"/>
    <p:sldId id="296" r:id="rId4"/>
  </p:sldIdLst>
  <p:sldSz cx="6858000" cy="9906000" type="A4"/>
  <p:notesSz cx="6858000" cy="9144000"/>
  <p:embeddedFontLst>
    <p:embeddedFont>
      <p:font typeface="Malgun Gothic" panose="020B0503020000020004" pitchFamily="50" charset="-127"/>
      <p:regular r:id="rId6"/>
      <p:bold r:id="rId7"/>
    </p:embeddedFont>
    <p:embeddedFont>
      <p:font typeface="경기천년제목 Bold" panose="02020803020101020101" pitchFamily="18" charset="-127"/>
      <p:bold r:id="rId8"/>
    </p:embeddedFont>
    <p:embeddedFont>
      <p:font typeface="국립박물관문화재단클래식 Medium" panose="02020603020101020101" pitchFamily="18" charset="-127"/>
      <p:regular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A6A6A6"/>
    <a:srgbClr val="7A7A7A"/>
    <a:srgbClr val="DED5C6"/>
    <a:srgbClr val="7F7F7F"/>
    <a:srgbClr val="E3A15F"/>
    <a:srgbClr val="CE7924"/>
    <a:srgbClr val="9F3625"/>
    <a:srgbClr val="8ED973"/>
    <a:srgbClr val="B4E5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1" autoAdjust="0"/>
    <p:restoredTop sz="94660"/>
  </p:normalViewPr>
  <p:slideViewPr>
    <p:cSldViewPr snapToGrid="0">
      <p:cViewPr varScale="1">
        <p:scale>
          <a:sx n="55" d="100"/>
          <a:sy n="55" d="100"/>
        </p:scale>
        <p:origin x="219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28" Type="http://customschemas.google.com/relationships/presentationmetadata" Target="meta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7215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E54E9316-7E0C-4153-304E-32BBE2594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943EF8E9-D34F-459F-C431-81F84767C8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D2373E7C-C9D7-3666-C5D4-541A093F7D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2393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BAFF0ED7-D75A-CEA5-6258-A77FE8E9D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B2951314-2568-2619-9271-D8D3002DCC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B16B5FA7-438E-BBE2-A500-6891062F56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0064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64825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092A97-DAF7-D8F4-F0B7-F3A1B0E87C51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여름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차가운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?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뜨거운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?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복달임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음식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-5424" y="722802"/>
            <a:ext cx="6863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 err="1">
                <a:ln w="34925">
                  <a:noFill/>
                </a:ln>
                <a:solidFill>
                  <a:schemeClr val="tx1"/>
                </a:solidFill>
                <a:latin typeface="국립박물관문화재단클래식 Medium" panose="02020603020101020101" pitchFamily="18" charset="-127"/>
                <a:ea typeface="국립박물관문화재단클래식 Medium" panose="02020603020101020101" pitchFamily="18" charset="-127"/>
              </a:rPr>
              <a:t>복달임</a:t>
            </a:r>
            <a:r>
              <a:rPr lang="ko-KR" altLang="en-US" sz="5400" dirty="0">
                <a:ln w="34925">
                  <a:noFill/>
                </a:ln>
                <a:solidFill>
                  <a:schemeClr val="tx1"/>
                </a:solidFill>
                <a:latin typeface="국립박물관문화재단클래식 Medium" panose="02020603020101020101" pitchFamily="18" charset="-127"/>
                <a:ea typeface="국립박물관문화재단클래식 Medium" panose="02020603020101020101" pitchFamily="18" charset="-127"/>
              </a:rPr>
              <a:t> 음식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904636" y="1736865"/>
            <a:ext cx="5150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다음 그림은 우리 조상들이 즐기던 </a:t>
            </a:r>
            <a:r>
              <a:rPr lang="ko-KR" altLang="en-US" sz="1600" dirty="0" err="1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복달임</a:t>
            </a:r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음식입니다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</a:t>
            </a:r>
          </a:p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이 중 뜨겁게 먹는 음식에는 빨간 동그라미를</a:t>
            </a:r>
            <a:endParaRPr lang="en-US" altLang="ko-KR" sz="16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차갑게 먹는 음식에는 파란 동그라미를 해 봅시다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</a:t>
            </a:r>
            <a:endParaRPr lang="ko-KR" altLang="en-US" sz="16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pic>
        <p:nvPicPr>
          <p:cNvPr id="2" name="그림 1" descr="그래픽, 다채로움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64DA0CEF-1260-50F1-2400-2B702FFB9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75" y="426702"/>
            <a:ext cx="1559755" cy="836520"/>
          </a:xfrm>
          <a:prstGeom prst="rect">
            <a:avLst/>
          </a:prstGeom>
        </p:spPr>
      </p:pic>
      <p:grpSp>
        <p:nvGrpSpPr>
          <p:cNvPr id="42" name="그룹 41">
            <a:extLst>
              <a:ext uri="{FF2B5EF4-FFF2-40B4-BE49-F238E27FC236}">
                <a16:creationId xmlns:a16="http://schemas.microsoft.com/office/drawing/2014/main" id="{F76CD221-53E2-C8DD-0170-7080FB08DB1D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221E976E-D2CA-22C8-66A0-8579DFE9D8FA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126829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4DD087CB-E28C-F642-E754-B813A00C5B6C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167C69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D7E9ED93-A5F3-DE7C-DDB4-102E76A7E8C3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6" name="그림 45" descr="그래픽, 다채로움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2C7E934D-1E76-CA3B-5911-E8B048A8E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93052" y="964825"/>
            <a:ext cx="1434319" cy="769247"/>
          </a:xfrm>
          <a:prstGeom prst="rect">
            <a:avLst/>
          </a:prstGeom>
        </p:spPr>
      </p:pic>
      <p:pic>
        <p:nvPicPr>
          <p:cNvPr id="6" name="그림 5" descr="음식, 요리, 중국 음식, 실내이(가) 표시된 사진&#10;&#10;자동 생성된 설명">
            <a:extLst>
              <a:ext uri="{FF2B5EF4-FFF2-40B4-BE49-F238E27FC236}">
                <a16:creationId xmlns:a16="http://schemas.microsoft.com/office/drawing/2014/main" id="{5EDDAD76-7640-8178-42F5-020A82AAD4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16" y="2694708"/>
            <a:ext cx="3299215" cy="2252666"/>
          </a:xfrm>
          <a:prstGeom prst="rect">
            <a:avLst/>
          </a:prstGeom>
        </p:spPr>
      </p:pic>
      <p:pic>
        <p:nvPicPr>
          <p:cNvPr id="8" name="그림 7" descr="요리, 음식, 식재료, 접시이(가) 표시된 사진&#10;&#10;자동 생성된 설명">
            <a:extLst>
              <a:ext uri="{FF2B5EF4-FFF2-40B4-BE49-F238E27FC236}">
                <a16:creationId xmlns:a16="http://schemas.microsoft.com/office/drawing/2014/main" id="{421F04AF-93FA-2F6B-6A94-BC36E9AC91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416" y="5078681"/>
            <a:ext cx="2914075" cy="1937822"/>
          </a:xfrm>
          <a:prstGeom prst="rect">
            <a:avLst/>
          </a:prstGeom>
        </p:spPr>
      </p:pic>
      <p:pic>
        <p:nvPicPr>
          <p:cNvPr id="10" name="그림 9" descr="음식, 요리, 달걀, 중국 음식이(가) 표시된 사진&#10;&#10;자동 생성된 설명">
            <a:extLst>
              <a:ext uri="{FF2B5EF4-FFF2-40B4-BE49-F238E27FC236}">
                <a16:creationId xmlns:a16="http://schemas.microsoft.com/office/drawing/2014/main" id="{FEE3D036-2A5D-EDE5-371C-67F9BF3BE2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2365" y="7220565"/>
            <a:ext cx="3337204" cy="2107469"/>
          </a:xfrm>
          <a:prstGeom prst="rect">
            <a:avLst/>
          </a:prstGeom>
        </p:spPr>
      </p:pic>
      <p:pic>
        <p:nvPicPr>
          <p:cNvPr id="12" name="그림 11" descr="음식, 스낵, 디저트, 사발이(가) 표시된 사진&#10;&#10;자동 생성된 설명">
            <a:extLst>
              <a:ext uri="{FF2B5EF4-FFF2-40B4-BE49-F238E27FC236}">
                <a16:creationId xmlns:a16="http://schemas.microsoft.com/office/drawing/2014/main" id="{4E977E25-8C96-6079-A03B-CA0EE45002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7581" y="2694709"/>
            <a:ext cx="2252003" cy="2252666"/>
          </a:xfrm>
          <a:prstGeom prst="rect">
            <a:avLst/>
          </a:prstGeom>
        </p:spPr>
      </p:pic>
      <p:pic>
        <p:nvPicPr>
          <p:cNvPr id="14" name="그림 13" descr="음식, 요리, 패스트푸드, 스낵이(가) 표시된 사진&#10;&#10;자동 생성된 설명">
            <a:extLst>
              <a:ext uri="{FF2B5EF4-FFF2-40B4-BE49-F238E27FC236}">
                <a16:creationId xmlns:a16="http://schemas.microsoft.com/office/drawing/2014/main" id="{8F0549A5-8D47-EC93-6F68-8835C6D365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988" y="7220565"/>
            <a:ext cx="2283176" cy="2107469"/>
          </a:xfrm>
          <a:prstGeom prst="rect">
            <a:avLst/>
          </a:prstGeom>
        </p:spPr>
      </p:pic>
      <p:pic>
        <p:nvPicPr>
          <p:cNvPr id="16" name="그림 15" descr="요리, 음식, 접시, 재스민 쌀이(가) 표시된 사진&#10;&#10;자동 생성된 설명">
            <a:extLst>
              <a:ext uri="{FF2B5EF4-FFF2-40B4-BE49-F238E27FC236}">
                <a16:creationId xmlns:a16="http://schemas.microsoft.com/office/drawing/2014/main" id="{BE5CDE3F-99CA-E911-598F-E7B761F67F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72441" y="5078681"/>
            <a:ext cx="2677726" cy="193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1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915CB4B3-D83F-5FC3-02A4-5A0F8313F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1D904960-1E11-E7AD-9A2D-1ADD57571F4C}"/>
              </a:ext>
            </a:extLst>
          </p:cNvPr>
          <p:cNvSpPr/>
          <p:nvPr/>
        </p:nvSpPr>
        <p:spPr>
          <a:xfrm>
            <a:off x="204675" y="964825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B225E3F-F0E1-34E5-13BB-06C6E32F4AA2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D12E5C-D2CA-6718-EC4F-B065C5567C6B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여름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차가운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?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뜨거운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?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복달임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음식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695548-FB92-7A04-B4AB-CCA0EDD96019}"/>
              </a:ext>
            </a:extLst>
          </p:cNvPr>
          <p:cNvSpPr txBox="1"/>
          <p:nvPr/>
        </p:nvSpPr>
        <p:spPr>
          <a:xfrm>
            <a:off x="-5424" y="722802"/>
            <a:ext cx="6863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 err="1">
                <a:ln w="34925">
                  <a:noFill/>
                </a:ln>
                <a:solidFill>
                  <a:schemeClr val="tx1"/>
                </a:solidFill>
                <a:latin typeface="국립박물관문화재단클래식 Medium" panose="02020603020101020101" pitchFamily="18" charset="-127"/>
                <a:ea typeface="국립박물관문화재단클래식 Medium" panose="02020603020101020101" pitchFamily="18" charset="-127"/>
              </a:rPr>
              <a:t>복달임</a:t>
            </a:r>
            <a:r>
              <a:rPr lang="ko-KR" altLang="en-US" sz="5400" dirty="0">
                <a:ln w="34925">
                  <a:noFill/>
                </a:ln>
                <a:solidFill>
                  <a:schemeClr val="tx1"/>
                </a:solidFill>
                <a:latin typeface="국립박물관문화재단클래식 Medium" panose="02020603020101020101" pitchFamily="18" charset="-127"/>
                <a:ea typeface="국립박물관문화재단클래식 Medium" panose="02020603020101020101" pitchFamily="18" charset="-127"/>
              </a:rPr>
              <a:t> 음식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47661F-EB99-AD4B-2135-D5E0A70BFE21}"/>
              </a:ext>
            </a:extLst>
          </p:cNvPr>
          <p:cNvSpPr txBox="1"/>
          <p:nvPr/>
        </p:nvSpPr>
        <p:spPr>
          <a:xfrm>
            <a:off x="904636" y="1736865"/>
            <a:ext cx="5150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다음 그림은 우리 조상들이 즐기던 </a:t>
            </a:r>
            <a:r>
              <a:rPr lang="ko-KR" altLang="en-US" sz="1600" dirty="0" err="1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복달임</a:t>
            </a:r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음식입니다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</a:t>
            </a:r>
          </a:p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이 중 뜨겁게 먹는 음식에는 빨간 동그라미를</a:t>
            </a:r>
            <a:endParaRPr lang="en-US" altLang="ko-KR" sz="16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차갑게 먹는 음식에는 파란 동그라미를 해 봅시다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</a:t>
            </a:r>
            <a:endParaRPr lang="ko-KR" altLang="en-US" sz="16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pic>
        <p:nvPicPr>
          <p:cNvPr id="2" name="그림 1" descr="그래픽, 다채로움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3D372F24-7337-F72A-BFE3-8C05754F3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75" y="426702"/>
            <a:ext cx="1559755" cy="836520"/>
          </a:xfrm>
          <a:prstGeom prst="rect">
            <a:avLst/>
          </a:prstGeom>
        </p:spPr>
      </p:pic>
      <p:grpSp>
        <p:nvGrpSpPr>
          <p:cNvPr id="42" name="그룹 41">
            <a:extLst>
              <a:ext uri="{FF2B5EF4-FFF2-40B4-BE49-F238E27FC236}">
                <a16:creationId xmlns:a16="http://schemas.microsoft.com/office/drawing/2014/main" id="{2DDCA987-B7BA-39B3-D69B-7321CAC00ADA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DD301707-5208-F0BB-D794-A117FCD55711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126829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2B425723-85F5-4F11-D2F3-A6BB69C96167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167C69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17867D93-EC57-4C98-D72B-DDF99BB4EB9B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6" name="그림 45" descr="그래픽, 다채로움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2E7F471D-081A-11AB-6788-565C70F1E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93052" y="964825"/>
            <a:ext cx="1434319" cy="769247"/>
          </a:xfrm>
          <a:prstGeom prst="rect">
            <a:avLst/>
          </a:prstGeom>
        </p:spPr>
      </p:pic>
      <p:pic>
        <p:nvPicPr>
          <p:cNvPr id="6" name="그림 5" descr="음식, 요리, 중국 음식, 실내이(가) 표시된 사진&#10;&#10;자동 생성된 설명">
            <a:extLst>
              <a:ext uri="{FF2B5EF4-FFF2-40B4-BE49-F238E27FC236}">
                <a16:creationId xmlns:a16="http://schemas.microsoft.com/office/drawing/2014/main" id="{33C69DFB-27C0-57A0-6598-6A9DEBB8F1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16" y="2694708"/>
            <a:ext cx="3299215" cy="2252666"/>
          </a:xfrm>
          <a:prstGeom prst="rect">
            <a:avLst/>
          </a:prstGeom>
        </p:spPr>
      </p:pic>
      <p:pic>
        <p:nvPicPr>
          <p:cNvPr id="8" name="그림 7" descr="요리, 음식, 식재료, 접시이(가) 표시된 사진&#10;&#10;자동 생성된 설명">
            <a:extLst>
              <a:ext uri="{FF2B5EF4-FFF2-40B4-BE49-F238E27FC236}">
                <a16:creationId xmlns:a16="http://schemas.microsoft.com/office/drawing/2014/main" id="{D8CBE9D7-4EE1-4196-0FBE-45B590F5A0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416" y="5078681"/>
            <a:ext cx="2914075" cy="1937822"/>
          </a:xfrm>
          <a:prstGeom prst="rect">
            <a:avLst/>
          </a:prstGeom>
        </p:spPr>
      </p:pic>
      <p:pic>
        <p:nvPicPr>
          <p:cNvPr id="10" name="그림 9" descr="음식, 요리, 달걀, 중국 음식이(가) 표시된 사진&#10;&#10;자동 생성된 설명">
            <a:extLst>
              <a:ext uri="{FF2B5EF4-FFF2-40B4-BE49-F238E27FC236}">
                <a16:creationId xmlns:a16="http://schemas.microsoft.com/office/drawing/2014/main" id="{2B70F042-5A12-77A9-D891-1D21F34490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2365" y="7220565"/>
            <a:ext cx="3337204" cy="2107469"/>
          </a:xfrm>
          <a:prstGeom prst="rect">
            <a:avLst/>
          </a:prstGeom>
        </p:spPr>
      </p:pic>
      <p:pic>
        <p:nvPicPr>
          <p:cNvPr id="12" name="그림 11" descr="음식, 스낵, 디저트, 사발이(가) 표시된 사진&#10;&#10;자동 생성된 설명">
            <a:extLst>
              <a:ext uri="{FF2B5EF4-FFF2-40B4-BE49-F238E27FC236}">
                <a16:creationId xmlns:a16="http://schemas.microsoft.com/office/drawing/2014/main" id="{E83606D6-0237-9CFD-DA4D-27762FBE2A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7581" y="2694709"/>
            <a:ext cx="2252003" cy="2252666"/>
          </a:xfrm>
          <a:prstGeom prst="rect">
            <a:avLst/>
          </a:prstGeom>
        </p:spPr>
      </p:pic>
      <p:pic>
        <p:nvPicPr>
          <p:cNvPr id="14" name="그림 13" descr="음식, 요리, 패스트푸드, 스낵이(가) 표시된 사진&#10;&#10;자동 생성된 설명">
            <a:extLst>
              <a:ext uri="{FF2B5EF4-FFF2-40B4-BE49-F238E27FC236}">
                <a16:creationId xmlns:a16="http://schemas.microsoft.com/office/drawing/2014/main" id="{6D800D8C-7055-9F32-32A9-49B0B50DBF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988" y="7220565"/>
            <a:ext cx="2283176" cy="2107469"/>
          </a:xfrm>
          <a:prstGeom prst="rect">
            <a:avLst/>
          </a:prstGeom>
        </p:spPr>
      </p:pic>
      <p:pic>
        <p:nvPicPr>
          <p:cNvPr id="16" name="그림 15" descr="요리, 음식, 접시, 재스민 쌀이(가) 표시된 사진&#10;&#10;자동 생성된 설명">
            <a:extLst>
              <a:ext uri="{FF2B5EF4-FFF2-40B4-BE49-F238E27FC236}">
                <a16:creationId xmlns:a16="http://schemas.microsoft.com/office/drawing/2014/main" id="{4F90ADEB-33A2-9812-3A51-4B899616C6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72441" y="5078681"/>
            <a:ext cx="2677726" cy="1937822"/>
          </a:xfrm>
          <a:prstGeom prst="rect">
            <a:avLst/>
          </a:prstGeom>
        </p:spPr>
      </p:pic>
      <p:sp>
        <p:nvSpPr>
          <p:cNvPr id="9" name="타원 8">
            <a:extLst>
              <a:ext uri="{FF2B5EF4-FFF2-40B4-BE49-F238E27FC236}">
                <a16:creationId xmlns:a16="http://schemas.microsoft.com/office/drawing/2014/main" id="{26D65660-10E8-A336-980D-D52AA3F2D935}"/>
              </a:ext>
            </a:extLst>
          </p:cNvPr>
          <p:cNvSpPr/>
          <p:nvPr/>
        </p:nvSpPr>
        <p:spPr>
          <a:xfrm>
            <a:off x="1399333" y="2906964"/>
            <a:ext cx="1597379" cy="15949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F5A0F4CE-A07A-0AE9-D142-E615FFA164CD}"/>
              </a:ext>
            </a:extLst>
          </p:cNvPr>
          <p:cNvSpPr/>
          <p:nvPr/>
        </p:nvSpPr>
        <p:spPr>
          <a:xfrm>
            <a:off x="4438945" y="3023424"/>
            <a:ext cx="1563511" cy="157248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D9C988C3-0A9D-FCF7-0FC0-528826C06A9E}"/>
              </a:ext>
            </a:extLst>
          </p:cNvPr>
          <p:cNvSpPr/>
          <p:nvPr/>
        </p:nvSpPr>
        <p:spPr>
          <a:xfrm>
            <a:off x="4223903" y="5325021"/>
            <a:ext cx="1574801" cy="14844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828CE7DC-D89C-50CC-EC36-56FDBBAC3C3D}"/>
              </a:ext>
            </a:extLst>
          </p:cNvPr>
          <p:cNvSpPr/>
          <p:nvPr/>
        </p:nvSpPr>
        <p:spPr>
          <a:xfrm>
            <a:off x="986909" y="7577210"/>
            <a:ext cx="1439333" cy="139417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1D966361-3794-44BA-1FB9-F17AD97A02BF}"/>
              </a:ext>
            </a:extLst>
          </p:cNvPr>
          <p:cNvSpPr/>
          <p:nvPr/>
        </p:nvSpPr>
        <p:spPr>
          <a:xfrm>
            <a:off x="1059296" y="5248243"/>
            <a:ext cx="1603022" cy="1598698"/>
          </a:xfrm>
          <a:prstGeom prst="ellipse">
            <a:avLst/>
          </a:prstGeom>
          <a:noFill/>
          <a:ln w="76200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8C5F6D19-CA41-4C8F-CF1F-DE8EE8EAEB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51727" y="7463702"/>
            <a:ext cx="1682642" cy="1676545"/>
          </a:xfrm>
          <a:prstGeom prst="rect">
            <a:avLst/>
          </a:prstGeom>
        </p:spPr>
      </p:pic>
      <p:sp>
        <p:nvSpPr>
          <p:cNvPr id="20" name="타원 19">
            <a:extLst>
              <a:ext uri="{FF2B5EF4-FFF2-40B4-BE49-F238E27FC236}">
                <a16:creationId xmlns:a16="http://schemas.microsoft.com/office/drawing/2014/main" id="{DE9DE0FF-4D7B-40E7-E138-BE5FC3DFAAE9}"/>
              </a:ext>
            </a:extLst>
          </p:cNvPr>
          <p:cNvSpPr/>
          <p:nvPr/>
        </p:nvSpPr>
        <p:spPr>
          <a:xfrm>
            <a:off x="4609654" y="3244467"/>
            <a:ext cx="1603022" cy="1598698"/>
          </a:xfrm>
          <a:prstGeom prst="ellipse">
            <a:avLst/>
          </a:prstGeom>
          <a:noFill/>
          <a:ln w="76200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4F8514-CEB9-C65E-B2E4-0103FEEE5612}"/>
              </a:ext>
            </a:extLst>
          </p:cNvPr>
          <p:cNvSpPr txBox="1"/>
          <p:nvPr/>
        </p:nvSpPr>
        <p:spPr>
          <a:xfrm>
            <a:off x="2715488" y="9328032"/>
            <a:ext cx="3914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※</a:t>
            </a:r>
            <a:r>
              <a:rPr lang="ko-KR" altLang="en-US" sz="1600" dirty="0" err="1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복달임</a:t>
            </a:r>
            <a:r>
              <a:rPr lang="ko-KR" altLang="en-US" sz="16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음식 이미지 출처</a:t>
            </a:r>
            <a:r>
              <a:rPr lang="en-US" altLang="ko-KR" sz="16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6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국가유산청 소식지</a:t>
            </a:r>
          </a:p>
        </p:txBody>
      </p:sp>
    </p:spTree>
    <p:extLst>
      <p:ext uri="{BB962C8B-B14F-4D97-AF65-F5344CB8AC3E}">
        <p14:creationId xmlns:p14="http://schemas.microsoft.com/office/powerpoint/2010/main" val="3316788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C13D4B64-B1CE-6379-C435-5D2F457E7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E956129-0785-1459-D079-ED61A9F8A40E}"/>
              </a:ext>
            </a:extLst>
          </p:cNvPr>
          <p:cNvSpPr/>
          <p:nvPr/>
        </p:nvSpPr>
        <p:spPr>
          <a:xfrm>
            <a:off x="204675" y="964825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E8B8240-FD98-32E8-A92D-2E6AD2D28729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7FDF4A-C922-9519-48AA-9204D4FBB0AE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여름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차가운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?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뜨거운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? 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복달임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음식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C60931-454F-2E49-BFAF-A7EF96E4F877}"/>
              </a:ext>
            </a:extLst>
          </p:cNvPr>
          <p:cNvSpPr txBox="1"/>
          <p:nvPr/>
        </p:nvSpPr>
        <p:spPr>
          <a:xfrm>
            <a:off x="-5424" y="722802"/>
            <a:ext cx="6863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 err="1">
                <a:ln w="34925">
                  <a:noFill/>
                </a:ln>
                <a:solidFill>
                  <a:schemeClr val="tx1"/>
                </a:solidFill>
                <a:latin typeface="국립박물관문화재단클래식 Medium" panose="02020603020101020101" pitchFamily="18" charset="-127"/>
                <a:ea typeface="국립박물관문화재단클래식 Medium" panose="02020603020101020101" pitchFamily="18" charset="-127"/>
              </a:rPr>
              <a:t>복달임</a:t>
            </a:r>
            <a:r>
              <a:rPr lang="ko-KR" altLang="en-US" sz="5400" dirty="0">
                <a:ln w="34925">
                  <a:noFill/>
                </a:ln>
                <a:solidFill>
                  <a:schemeClr val="tx1"/>
                </a:solidFill>
                <a:latin typeface="국립박물관문화재단클래식 Medium" panose="02020603020101020101" pitchFamily="18" charset="-127"/>
                <a:ea typeface="국립박물관문화재단클래식 Medium" panose="02020603020101020101" pitchFamily="18" charset="-127"/>
              </a:rPr>
              <a:t> 음식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D0B76F-5E8C-E661-F9F0-131CAA7A9711}"/>
              </a:ext>
            </a:extLst>
          </p:cNvPr>
          <p:cNvSpPr txBox="1"/>
          <p:nvPr/>
        </p:nvSpPr>
        <p:spPr>
          <a:xfrm>
            <a:off x="904636" y="1736865"/>
            <a:ext cx="5150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다음 그림은 우리 조상들이 즐기던 </a:t>
            </a:r>
            <a:r>
              <a:rPr lang="ko-KR" altLang="en-US" sz="1600" dirty="0" err="1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복달임</a:t>
            </a:r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음식입니다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</a:t>
            </a:r>
          </a:p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이 중 뜨겁게 먹는 음식에는 빨간 동그라미를</a:t>
            </a:r>
            <a:endParaRPr lang="en-US" altLang="ko-KR" sz="16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차갑게 먹는 음식에는 파란 동그라미를 해 봅시다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</a:t>
            </a:r>
            <a:endParaRPr lang="ko-KR" altLang="en-US" sz="16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pic>
        <p:nvPicPr>
          <p:cNvPr id="2" name="그림 1" descr="그래픽, 다채로움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C2E5CF8B-D84B-F12E-48A6-8EC86A946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75" y="426702"/>
            <a:ext cx="1559755" cy="836520"/>
          </a:xfrm>
          <a:prstGeom prst="rect">
            <a:avLst/>
          </a:prstGeom>
        </p:spPr>
      </p:pic>
      <p:grpSp>
        <p:nvGrpSpPr>
          <p:cNvPr id="42" name="그룹 41">
            <a:extLst>
              <a:ext uri="{FF2B5EF4-FFF2-40B4-BE49-F238E27FC236}">
                <a16:creationId xmlns:a16="http://schemas.microsoft.com/office/drawing/2014/main" id="{39530317-1FE1-8ED9-3317-A545E029249E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F51BB693-1AD1-7C75-16CD-08042FB5FAB5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126829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1FAB012F-5C9A-E8D3-A080-8CAD13733230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167C69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860801B3-0746-2D58-FBA6-D7B46A66B0EA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6" name="그림 45" descr="그래픽, 다채로움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DB9FFAA6-B936-E6A4-301C-1391F4C5E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93052" y="964825"/>
            <a:ext cx="1434319" cy="769247"/>
          </a:xfrm>
          <a:prstGeom prst="rect">
            <a:avLst/>
          </a:prstGeom>
        </p:spPr>
      </p:pic>
      <p:pic>
        <p:nvPicPr>
          <p:cNvPr id="6" name="그림 5" descr="음식, 요리, 중국 음식, 실내이(가) 표시된 사진&#10;&#10;자동 생성된 설명">
            <a:extLst>
              <a:ext uri="{FF2B5EF4-FFF2-40B4-BE49-F238E27FC236}">
                <a16:creationId xmlns:a16="http://schemas.microsoft.com/office/drawing/2014/main" id="{2F3AF7E4-273E-FF23-DF43-FBB86FCAC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16" y="2694708"/>
            <a:ext cx="3299215" cy="2252666"/>
          </a:xfrm>
          <a:prstGeom prst="rect">
            <a:avLst/>
          </a:prstGeom>
        </p:spPr>
      </p:pic>
      <p:pic>
        <p:nvPicPr>
          <p:cNvPr id="8" name="그림 7" descr="요리, 음식, 식재료, 접시이(가) 표시된 사진&#10;&#10;자동 생성된 설명">
            <a:extLst>
              <a:ext uri="{FF2B5EF4-FFF2-40B4-BE49-F238E27FC236}">
                <a16:creationId xmlns:a16="http://schemas.microsoft.com/office/drawing/2014/main" id="{1B409837-D5E8-67CB-46B9-4D2A3F58FD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416" y="5078681"/>
            <a:ext cx="2914075" cy="1937822"/>
          </a:xfrm>
          <a:prstGeom prst="rect">
            <a:avLst/>
          </a:prstGeom>
        </p:spPr>
      </p:pic>
      <p:pic>
        <p:nvPicPr>
          <p:cNvPr id="10" name="그림 9" descr="음식, 요리, 달걀, 중국 음식이(가) 표시된 사진&#10;&#10;자동 생성된 설명">
            <a:extLst>
              <a:ext uri="{FF2B5EF4-FFF2-40B4-BE49-F238E27FC236}">
                <a16:creationId xmlns:a16="http://schemas.microsoft.com/office/drawing/2014/main" id="{B23B677B-08E2-2818-5958-FA18F25C20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2365" y="7220565"/>
            <a:ext cx="3337204" cy="2107469"/>
          </a:xfrm>
          <a:prstGeom prst="rect">
            <a:avLst/>
          </a:prstGeom>
        </p:spPr>
      </p:pic>
      <p:pic>
        <p:nvPicPr>
          <p:cNvPr id="12" name="그림 11" descr="음식, 스낵, 디저트, 사발이(가) 표시된 사진&#10;&#10;자동 생성된 설명">
            <a:extLst>
              <a:ext uri="{FF2B5EF4-FFF2-40B4-BE49-F238E27FC236}">
                <a16:creationId xmlns:a16="http://schemas.microsoft.com/office/drawing/2014/main" id="{6C75B9C8-E575-D9CF-047C-FD2BF55B71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7581" y="2694709"/>
            <a:ext cx="2252003" cy="2252666"/>
          </a:xfrm>
          <a:prstGeom prst="rect">
            <a:avLst/>
          </a:prstGeom>
        </p:spPr>
      </p:pic>
      <p:pic>
        <p:nvPicPr>
          <p:cNvPr id="14" name="그림 13" descr="음식, 요리, 패스트푸드, 스낵이(가) 표시된 사진&#10;&#10;자동 생성된 설명">
            <a:extLst>
              <a:ext uri="{FF2B5EF4-FFF2-40B4-BE49-F238E27FC236}">
                <a16:creationId xmlns:a16="http://schemas.microsoft.com/office/drawing/2014/main" id="{3425F5A2-82B2-F6C4-D154-2F92DA98C5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988" y="7220565"/>
            <a:ext cx="2283176" cy="2107469"/>
          </a:xfrm>
          <a:prstGeom prst="rect">
            <a:avLst/>
          </a:prstGeom>
        </p:spPr>
      </p:pic>
      <p:pic>
        <p:nvPicPr>
          <p:cNvPr id="16" name="그림 15" descr="요리, 음식, 접시, 재스민 쌀이(가) 표시된 사진&#10;&#10;자동 생성된 설명">
            <a:extLst>
              <a:ext uri="{FF2B5EF4-FFF2-40B4-BE49-F238E27FC236}">
                <a16:creationId xmlns:a16="http://schemas.microsoft.com/office/drawing/2014/main" id="{83292B75-9C33-94D4-F62B-B0864D42BE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72441" y="5078681"/>
            <a:ext cx="2677726" cy="1937822"/>
          </a:xfrm>
          <a:prstGeom prst="rect">
            <a:avLst/>
          </a:prstGeom>
        </p:spPr>
      </p:pic>
      <p:sp>
        <p:nvSpPr>
          <p:cNvPr id="9" name="타원 8">
            <a:extLst>
              <a:ext uri="{FF2B5EF4-FFF2-40B4-BE49-F238E27FC236}">
                <a16:creationId xmlns:a16="http://schemas.microsoft.com/office/drawing/2014/main" id="{1CB8C111-5BCD-C8B3-AB45-6912B4CC1E14}"/>
              </a:ext>
            </a:extLst>
          </p:cNvPr>
          <p:cNvSpPr/>
          <p:nvPr/>
        </p:nvSpPr>
        <p:spPr>
          <a:xfrm>
            <a:off x="1399333" y="2906964"/>
            <a:ext cx="1597379" cy="15949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A1657CED-003C-FF77-1B11-A46F0F80F2FE}"/>
              </a:ext>
            </a:extLst>
          </p:cNvPr>
          <p:cNvSpPr/>
          <p:nvPr/>
        </p:nvSpPr>
        <p:spPr>
          <a:xfrm>
            <a:off x="4438945" y="3023424"/>
            <a:ext cx="1563511" cy="157248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601AF5AC-4684-0F82-F1B5-C12A90354BFD}"/>
              </a:ext>
            </a:extLst>
          </p:cNvPr>
          <p:cNvSpPr/>
          <p:nvPr/>
        </p:nvSpPr>
        <p:spPr>
          <a:xfrm>
            <a:off x="4223903" y="5325021"/>
            <a:ext cx="1574801" cy="14844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9917A8F0-5C90-2907-5F62-F7A62BB1E83E}"/>
              </a:ext>
            </a:extLst>
          </p:cNvPr>
          <p:cNvSpPr/>
          <p:nvPr/>
        </p:nvSpPr>
        <p:spPr>
          <a:xfrm>
            <a:off x="986909" y="7577210"/>
            <a:ext cx="1439333" cy="139417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FDE57CA1-6F33-0D3A-B621-48FD6F890456}"/>
              </a:ext>
            </a:extLst>
          </p:cNvPr>
          <p:cNvSpPr/>
          <p:nvPr/>
        </p:nvSpPr>
        <p:spPr>
          <a:xfrm>
            <a:off x="1059296" y="5248243"/>
            <a:ext cx="1603022" cy="1598698"/>
          </a:xfrm>
          <a:prstGeom prst="ellipse">
            <a:avLst/>
          </a:prstGeom>
          <a:noFill/>
          <a:ln w="76200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CCBFB15C-7A48-C3E3-6DD0-20566CF500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51727" y="7463702"/>
            <a:ext cx="1682642" cy="16765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E8192F-620A-EEB6-D7C1-10F3F0C6AD6D}"/>
              </a:ext>
            </a:extLst>
          </p:cNvPr>
          <p:cNvSpPr txBox="1"/>
          <p:nvPr/>
        </p:nvSpPr>
        <p:spPr>
          <a:xfrm>
            <a:off x="699906" y="6278351"/>
            <a:ext cx="1659466" cy="584775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임자수탕</a:t>
            </a:r>
            <a:endParaRPr lang="ko-KR" altLang="en-US" sz="3200" dirty="0"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FEE2CB-3FE8-50F6-59CE-12D8C4AF6269}"/>
              </a:ext>
            </a:extLst>
          </p:cNvPr>
          <p:cNvSpPr txBox="1"/>
          <p:nvPr/>
        </p:nvSpPr>
        <p:spPr>
          <a:xfrm>
            <a:off x="705548" y="2827861"/>
            <a:ext cx="1444978" cy="584775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삼계탕</a:t>
            </a: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D4096E81-EB9A-85E4-456A-763B60C5B83E}"/>
              </a:ext>
            </a:extLst>
          </p:cNvPr>
          <p:cNvSpPr/>
          <p:nvPr/>
        </p:nvSpPr>
        <p:spPr>
          <a:xfrm>
            <a:off x="4609654" y="3244467"/>
            <a:ext cx="1603022" cy="1598698"/>
          </a:xfrm>
          <a:prstGeom prst="ellipse">
            <a:avLst/>
          </a:prstGeom>
          <a:noFill/>
          <a:ln w="76200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3DA421-FFB3-2EA3-ADEF-BD672865ECFD}"/>
              </a:ext>
            </a:extLst>
          </p:cNvPr>
          <p:cNvSpPr txBox="1"/>
          <p:nvPr/>
        </p:nvSpPr>
        <p:spPr>
          <a:xfrm>
            <a:off x="4205104" y="4227689"/>
            <a:ext cx="1027290" cy="584775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팥죽</a:t>
            </a:r>
            <a:endParaRPr lang="ko-KR" altLang="en-US" sz="3200" dirty="0"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43CB7C-EF1C-9D71-6D88-AD34963D5A0F}"/>
              </a:ext>
            </a:extLst>
          </p:cNvPr>
          <p:cNvSpPr txBox="1"/>
          <p:nvPr/>
        </p:nvSpPr>
        <p:spPr>
          <a:xfrm>
            <a:off x="3804353" y="5211547"/>
            <a:ext cx="1721555" cy="584775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평양온반</a:t>
            </a:r>
            <a:endParaRPr lang="ko-KR" altLang="en-US" sz="3200" dirty="0"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8FCB610-0007-767B-E796-9252B083C0C2}"/>
              </a:ext>
            </a:extLst>
          </p:cNvPr>
          <p:cNvSpPr txBox="1"/>
          <p:nvPr/>
        </p:nvSpPr>
        <p:spPr>
          <a:xfrm>
            <a:off x="4910659" y="8626443"/>
            <a:ext cx="1354666" cy="584775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초계탕</a:t>
            </a:r>
            <a:endParaRPr lang="ko-KR" altLang="en-US" sz="3200" dirty="0"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09C89F-41DC-5AF9-3289-4B142AC54C7C}"/>
              </a:ext>
            </a:extLst>
          </p:cNvPr>
          <p:cNvSpPr txBox="1"/>
          <p:nvPr/>
        </p:nvSpPr>
        <p:spPr>
          <a:xfrm>
            <a:off x="699906" y="8592342"/>
            <a:ext cx="1659467" cy="584775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장어구이</a:t>
            </a:r>
            <a:endParaRPr lang="ko-KR" altLang="en-US" sz="3200" dirty="0"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97D4EB-A618-CE94-A47F-B9517DD6B267}"/>
              </a:ext>
            </a:extLst>
          </p:cNvPr>
          <p:cNvSpPr txBox="1"/>
          <p:nvPr/>
        </p:nvSpPr>
        <p:spPr>
          <a:xfrm>
            <a:off x="2715488" y="9328032"/>
            <a:ext cx="3914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※</a:t>
            </a:r>
            <a:r>
              <a:rPr lang="ko-KR" altLang="en-US" sz="1600" dirty="0" err="1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복달임</a:t>
            </a:r>
            <a:r>
              <a:rPr lang="ko-KR" altLang="en-US" sz="16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음식 이미지 출처</a:t>
            </a:r>
            <a:r>
              <a:rPr lang="en-US" altLang="ko-KR" sz="16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6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국가유산청 소식지</a:t>
            </a:r>
          </a:p>
        </p:txBody>
      </p:sp>
    </p:spTree>
    <p:extLst>
      <p:ext uri="{BB962C8B-B14F-4D97-AF65-F5344CB8AC3E}">
        <p14:creationId xmlns:p14="http://schemas.microsoft.com/office/powerpoint/2010/main" val="2639054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160</Words>
  <Application>Microsoft Office PowerPoint</Application>
  <PresentationFormat>A4 용지(210x297mm)</PresentationFormat>
  <Paragraphs>23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국립박물관문화재단클래식 Medium</vt:lpstr>
      <vt:lpstr>경기천년제목 Bold</vt:lpstr>
      <vt:lpstr>Malgun Gothic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sweetkie 서지혜</cp:lastModifiedBy>
  <cp:revision>18</cp:revision>
  <dcterms:created xsi:type="dcterms:W3CDTF">2024-05-07T04:08:27Z</dcterms:created>
  <dcterms:modified xsi:type="dcterms:W3CDTF">2024-12-02T22:00:34Z</dcterms:modified>
</cp:coreProperties>
</file>